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94" r:id="rId2"/>
    <p:sldId id="826" r:id="rId3"/>
    <p:sldId id="827" r:id="rId4"/>
    <p:sldId id="828" r:id="rId5"/>
    <p:sldId id="829" r:id="rId6"/>
    <p:sldId id="808" r:id="rId7"/>
    <p:sldId id="807" r:id="rId8"/>
    <p:sldId id="812" r:id="rId9"/>
    <p:sldId id="809" r:id="rId10"/>
    <p:sldId id="813" r:id="rId11"/>
    <p:sldId id="830" r:id="rId12"/>
    <p:sldId id="823" r:id="rId13"/>
    <p:sldId id="824" r:id="rId14"/>
    <p:sldId id="831" r:id="rId15"/>
    <p:sldId id="786" r:id="rId16"/>
    <p:sldId id="814" r:id="rId17"/>
    <p:sldId id="832" r:id="rId18"/>
    <p:sldId id="833" r:id="rId19"/>
    <p:sldId id="816" r:id="rId20"/>
    <p:sldId id="817" r:id="rId21"/>
    <p:sldId id="646" r:id="rId22"/>
    <p:sldId id="787" r:id="rId23"/>
    <p:sldId id="788" r:id="rId24"/>
    <p:sldId id="785" r:id="rId25"/>
    <p:sldId id="818" r:id="rId26"/>
    <p:sldId id="791" r:id="rId27"/>
    <p:sldId id="819" r:id="rId28"/>
    <p:sldId id="792" r:id="rId29"/>
    <p:sldId id="790" r:id="rId30"/>
    <p:sldId id="796" r:id="rId31"/>
    <p:sldId id="820" r:id="rId32"/>
    <p:sldId id="795" r:id="rId33"/>
    <p:sldId id="800" r:id="rId34"/>
    <p:sldId id="799" r:id="rId35"/>
    <p:sldId id="822" r:id="rId36"/>
    <p:sldId id="797" r:id="rId37"/>
    <p:sldId id="834" r:id="rId38"/>
    <p:sldId id="825" r:id="rId39"/>
    <p:sldId id="821" r:id="rId40"/>
    <p:sldId id="836" r:id="rId41"/>
    <p:sldId id="838" r:id="rId42"/>
    <p:sldId id="83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26"/>
            <p14:sldId id="827"/>
            <p14:sldId id="828"/>
            <p14:sldId id="829"/>
            <p14:sldId id="808"/>
            <p14:sldId id="807"/>
            <p14:sldId id="812"/>
            <p14:sldId id="809"/>
            <p14:sldId id="813"/>
            <p14:sldId id="830"/>
            <p14:sldId id="823"/>
            <p14:sldId id="824"/>
            <p14:sldId id="831"/>
            <p14:sldId id="786"/>
            <p14:sldId id="814"/>
            <p14:sldId id="832"/>
            <p14:sldId id="833"/>
            <p14:sldId id="816"/>
            <p14:sldId id="817"/>
            <p14:sldId id="646"/>
            <p14:sldId id="787"/>
            <p14:sldId id="788"/>
            <p14:sldId id="785"/>
            <p14:sldId id="818"/>
            <p14:sldId id="791"/>
            <p14:sldId id="819"/>
            <p14:sldId id="792"/>
            <p14:sldId id="790"/>
            <p14:sldId id="796"/>
            <p14:sldId id="820"/>
            <p14:sldId id="795"/>
            <p14:sldId id="800"/>
            <p14:sldId id="799"/>
            <p14:sldId id="822"/>
            <p14:sldId id="797"/>
            <p14:sldId id="834"/>
            <p14:sldId id="825"/>
            <p14:sldId id="821"/>
            <p14:sldId id="836"/>
            <p14:sldId id="838"/>
            <p14:sldId id="8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икрет Зейналов" initials="ФЗ" lastIdx="1" clrIdx="0">
    <p:extLst>
      <p:ext uri="{19B8F6BF-5375-455C-9EA6-DF929625EA0E}">
        <p15:presenceInfo xmlns:p15="http://schemas.microsoft.com/office/powerpoint/2012/main" userId="bdd7341db63775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436A81"/>
    <a:srgbClr val="FFE56A"/>
    <a:srgbClr val="4280AF"/>
    <a:srgbClr val="EED45C"/>
    <a:srgbClr val="9DAA7E"/>
    <a:srgbClr val="B4B4B4"/>
    <a:srgbClr val="B8928F"/>
    <a:srgbClr val="F69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7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_ZTvG1WQxM?si=S1cfz42-GTykDK6h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sandbox/177044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</a:t>
              </a:r>
              <a:endParaRPr lang="en-US" sz="44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  <a:endParaRPr lang="en-US" sz="3200" dirty="0">
                <a:solidFill>
                  <a:srgbClr val="F7FFFE"/>
                </a:solidFill>
                <a:effectLst>
                  <a:innerShdw dist="12700">
                    <a:prstClr val="black"/>
                  </a:innerShdw>
                </a:effectLst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Траектории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" name="Text Plane">
            <a:extLst>
              <a:ext uri="{FF2B5EF4-FFF2-40B4-BE49-F238E27FC236}">
                <a16:creationId xmlns:a16="http://schemas.microsoft.com/office/drawing/2014/main" id="{A0EADBE9-B1FA-47D2-9A24-18326B3A1EB4}"/>
              </a:ext>
            </a:extLst>
          </p:cNvPr>
          <p:cNvGrpSpPr/>
          <p:nvPr/>
        </p:nvGrpSpPr>
        <p:grpSpPr>
          <a:xfrm>
            <a:off x="382326" y="1477816"/>
            <a:ext cx="5399909" cy="5098440"/>
            <a:chOff x="455691" y="307819"/>
            <a:chExt cx="11280617" cy="509844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C9E87E-7F7D-42B8-AD0A-2B0F92BD1343}"/>
                </a:ext>
              </a:extLst>
            </p:cNvPr>
            <p:cNvSpPr/>
            <p:nvPr/>
          </p:nvSpPr>
          <p:spPr>
            <a:xfrm>
              <a:off x="455691" y="307819"/>
              <a:ext cx="11280617" cy="5098440"/>
            </a:xfrm>
            <a:prstGeom prst="roundRect">
              <a:avLst>
                <a:gd name="adj" fmla="val 607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F16E4A8-41ED-43AF-BFEB-63664A1AECBD}"/>
                </a:ext>
              </a:extLst>
            </p:cNvPr>
            <p:cNvSpPr txBox="1"/>
            <p:nvPr/>
          </p:nvSpPr>
          <p:spPr>
            <a:xfrm>
              <a:off x="961057" y="656437"/>
              <a:ext cx="10269886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Расчёт каждой траектории требовал примерно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1000 операций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Требовался кропотливый расчёт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около 3000 траекторий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полёта снаряда.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Один вычислитель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был способен выполнить этот расчёт за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16 дней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а на вычисление всей таблицы потребовалось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бы 4 года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D3EC5BC-C9C6-4F12-A4FA-EF8C6DE0F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9"/>
          <a:stretch/>
        </p:blipFill>
        <p:spPr>
          <a:xfrm>
            <a:off x="6069594" y="1477816"/>
            <a:ext cx="5740081" cy="388073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14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Институт Мура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DFF2FE4-797F-4B0D-84C7-F252AB9C2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61" y="1477814"/>
            <a:ext cx="7768678" cy="514548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711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Джон Мокли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EE4B3F-EC2C-4743-841F-788A58C8D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34" y="1477814"/>
            <a:ext cx="9147533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7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Машина Фон Неймана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F96ADF6-8FCC-4765-BB0A-9E485007A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7"/>
          <a:stretch/>
        </p:blipFill>
        <p:spPr>
          <a:xfrm>
            <a:off x="4453885" y="1477815"/>
            <a:ext cx="7546519" cy="490527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Text Plane">
            <a:extLst>
              <a:ext uri="{FF2B5EF4-FFF2-40B4-BE49-F238E27FC236}">
                <a16:creationId xmlns:a16="http://schemas.microsoft.com/office/drawing/2014/main" id="{D822BBE4-72CD-4D8B-A8B0-63A4DAD8C7D4}"/>
              </a:ext>
            </a:extLst>
          </p:cNvPr>
          <p:cNvGrpSpPr/>
          <p:nvPr/>
        </p:nvGrpSpPr>
        <p:grpSpPr>
          <a:xfrm>
            <a:off x="191597" y="1477815"/>
            <a:ext cx="4033688" cy="2357643"/>
            <a:chOff x="455691" y="307819"/>
            <a:chExt cx="11280617" cy="235764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9632115-4EC8-44DD-AE16-0EA3A39B530E}"/>
                </a:ext>
              </a:extLst>
            </p:cNvPr>
            <p:cNvSpPr/>
            <p:nvPr/>
          </p:nvSpPr>
          <p:spPr>
            <a:xfrm>
              <a:off x="455691" y="307819"/>
              <a:ext cx="11280617" cy="2357643"/>
            </a:xfrm>
            <a:prstGeom prst="roundRect">
              <a:avLst>
                <a:gd name="adj" fmla="val 1399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ntent">
              <a:extLst>
                <a:ext uri="{FF2B5EF4-FFF2-40B4-BE49-F238E27FC236}">
                  <a16:creationId xmlns:a16="http://schemas.microsoft.com/office/drawing/2014/main" id="{ECBECBDC-5C22-4358-BD37-D344CE2BE0D3}"/>
                </a:ext>
              </a:extLst>
            </p:cNvPr>
            <p:cNvSpPr txBox="1"/>
            <p:nvPr/>
          </p:nvSpPr>
          <p:spPr>
            <a:xfrm>
              <a:off x="961056" y="517144"/>
              <a:ext cx="102698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Слева направо: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Джулиан Бигелоу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Герман Голдстайн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Роберт Оппенгеймер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Джон фон Нейман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330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Баллистическая лаборатория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C6F0918-F8D6-4E47-AF57-2F1D03E9D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47" y="1477814"/>
            <a:ext cx="6568707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67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ENIAC (1943-1946)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EF603BD-F376-4FB7-A321-A52A33D2F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84" y="1477816"/>
            <a:ext cx="9355432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ext Plane">
            <a:extLst>
              <a:ext uri="{FF2B5EF4-FFF2-40B4-BE49-F238E27FC236}">
                <a16:creationId xmlns:a16="http://schemas.microsoft.com/office/drawing/2014/main" id="{A4952E3D-9C10-4888-A453-F2CF56B7662A}"/>
              </a:ext>
            </a:extLst>
          </p:cNvPr>
          <p:cNvGrpSpPr/>
          <p:nvPr/>
        </p:nvGrpSpPr>
        <p:grpSpPr>
          <a:xfrm>
            <a:off x="5486400" y="5123222"/>
            <a:ext cx="5296546" cy="1500081"/>
            <a:chOff x="455691" y="307819"/>
            <a:chExt cx="11280617" cy="150008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6CB19F9-64AC-4DC9-86C0-E6C176C9A714}"/>
                </a:ext>
              </a:extLst>
            </p:cNvPr>
            <p:cNvSpPr/>
            <p:nvPr/>
          </p:nvSpPr>
          <p:spPr>
            <a:xfrm>
              <a:off x="455691" y="307819"/>
              <a:ext cx="11280617" cy="1500081"/>
            </a:xfrm>
            <a:prstGeom prst="roundRect">
              <a:avLst>
                <a:gd name="adj" fmla="val 2094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4669CDB8-46B5-4298-9EBF-9A39139D6954}"/>
                </a:ext>
              </a:extLst>
            </p:cNvPr>
            <p:cNvSpPr txBox="1"/>
            <p:nvPr/>
          </p:nvSpPr>
          <p:spPr>
            <a:xfrm>
              <a:off x="961056" y="580806"/>
              <a:ext cx="102698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Сложение – 0.002 секунд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Умножение – 0.0028 секунд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41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Перфокарта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557351-CD5A-4448-844E-589DDA0C0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6" y="1477816"/>
            <a:ext cx="11263349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39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Термоядерный взрыв (1961)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9D9DBD8-59E6-492B-88C0-470CCF6C1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89" y="1477816"/>
            <a:ext cx="9847822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884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Первые программисты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7DFE244-8D95-4CF1-816E-6312B2ACA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14" y="1477816"/>
            <a:ext cx="6077347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Text Plane">
            <a:extLst>
              <a:ext uri="{FF2B5EF4-FFF2-40B4-BE49-F238E27FC236}">
                <a16:creationId xmlns:a16="http://schemas.microsoft.com/office/drawing/2014/main" id="{680CB397-EB1F-4317-8AD6-110CAD755A27}"/>
              </a:ext>
            </a:extLst>
          </p:cNvPr>
          <p:cNvGrpSpPr/>
          <p:nvPr/>
        </p:nvGrpSpPr>
        <p:grpSpPr>
          <a:xfrm>
            <a:off x="355432" y="1501124"/>
            <a:ext cx="5129543" cy="4925076"/>
            <a:chOff x="455691" y="307818"/>
            <a:chExt cx="11280617" cy="492507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5B1EDAC-E5B1-4CCB-9F83-3954D46449FE}"/>
                </a:ext>
              </a:extLst>
            </p:cNvPr>
            <p:cNvSpPr/>
            <p:nvPr/>
          </p:nvSpPr>
          <p:spPr>
            <a:xfrm>
              <a:off x="455691" y="307818"/>
              <a:ext cx="11280617" cy="4925076"/>
            </a:xfrm>
            <a:prstGeom prst="roundRect">
              <a:avLst>
                <a:gd name="adj" fmla="val 1490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036F8964-CC18-49FC-B698-A57F319DC371}"/>
                </a:ext>
              </a:extLst>
            </p:cNvPr>
            <p:cNvSpPr txBox="1"/>
            <p:nvPr/>
          </p:nvSpPr>
          <p:spPr>
            <a:xfrm>
              <a:off x="961055" y="569754"/>
              <a:ext cx="10269887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Слева направо.</a:t>
              </a:r>
            </a:p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Первый ряд: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Джин Дженнингс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Бартик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Кэтлин Антонелли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Бетти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Холбертон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Второй ряд: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Франсис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Спенс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Мэрлин Мельцер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Рут Тейтельбаум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55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11389"/>
            <a:ext cx="10490408" cy="1791504"/>
            <a:chOff x="455691" y="307818"/>
            <a:chExt cx="11280617" cy="179150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791504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8740"/>
              <a:ext cx="10080000" cy="1569660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Перекоммутация (перепрограммирование)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A105727-D67E-4D49-880B-5CE107AC6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235" y="2237591"/>
            <a:ext cx="6613530" cy="44090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615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Что из этого компьютер?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E1E6A9-9AB3-4614-872F-D1058E4EC27A}"/>
              </a:ext>
            </a:extLst>
          </p:cNvPr>
          <p:cNvGrpSpPr/>
          <p:nvPr/>
        </p:nvGrpSpPr>
        <p:grpSpPr>
          <a:xfrm>
            <a:off x="2259013" y="1477815"/>
            <a:ext cx="7673975" cy="5154920"/>
            <a:chOff x="2070100" y="1477815"/>
            <a:chExt cx="7016750" cy="471343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2FBE5FB-DF41-4D2E-AFA9-668DFD0404AF}"/>
                </a:ext>
              </a:extLst>
            </p:cNvPr>
            <p:cNvSpPr/>
            <p:nvPr/>
          </p:nvSpPr>
          <p:spPr>
            <a:xfrm>
              <a:off x="2070100" y="1477815"/>
              <a:ext cx="7016750" cy="471343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909090"/>
              </a:solidFill>
            </a:ln>
            <a:effectLst>
              <a:outerShdw blurRad="50800" dist="165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5DA7D1-18ED-470A-93ED-7F7869A1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308" y="1771436"/>
              <a:ext cx="3057952" cy="21243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7D6D9A-BD52-4C3F-A274-ED98C386D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231" y="2504730"/>
              <a:ext cx="654050" cy="10702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D7E641-BAF8-460F-8723-48CA75711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201" y="2130829"/>
              <a:ext cx="709089" cy="15605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C241C0-5FED-4264-A7AA-6F386949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558" y="4485701"/>
              <a:ext cx="2101428" cy="118205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027330A-697A-4D06-A7F1-4D596081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279" y="4616616"/>
              <a:ext cx="2295525" cy="1285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D7155CF-05A3-457A-AC7C-5DB9C5F74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097" y="4563625"/>
              <a:ext cx="867978" cy="1187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3180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Применение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ENIAC</a:t>
              </a:r>
            </a:p>
          </p:txBody>
        </p:sp>
      </p:grpSp>
      <p:grpSp>
        <p:nvGrpSpPr>
          <p:cNvPr id="7" name="Text Plane">
            <a:extLst>
              <a:ext uri="{FF2B5EF4-FFF2-40B4-BE49-F238E27FC236}">
                <a16:creationId xmlns:a16="http://schemas.microsoft.com/office/drawing/2014/main" id="{73F36B37-0CFB-4390-8AFF-15B6B8842AE4}"/>
              </a:ext>
            </a:extLst>
          </p:cNvPr>
          <p:cNvGrpSpPr/>
          <p:nvPr/>
        </p:nvGrpSpPr>
        <p:grpSpPr>
          <a:xfrm>
            <a:off x="295186" y="1477817"/>
            <a:ext cx="6782449" cy="5168796"/>
            <a:chOff x="455691" y="307818"/>
            <a:chExt cx="11280617" cy="516879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A2842B-30AA-4A3E-AFD0-89192B69FADE}"/>
                </a:ext>
              </a:extLst>
            </p:cNvPr>
            <p:cNvSpPr/>
            <p:nvPr/>
          </p:nvSpPr>
          <p:spPr>
            <a:xfrm>
              <a:off x="455691" y="307818"/>
              <a:ext cx="11280617" cy="5168796"/>
            </a:xfrm>
            <a:prstGeom prst="roundRect">
              <a:avLst>
                <a:gd name="adj" fmla="val 81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A307BB3A-0B9A-47A0-AD64-FD9A609FD619}"/>
                </a:ext>
              </a:extLst>
            </p:cNvPr>
            <p:cNvSpPr txBox="1"/>
            <p:nvPr/>
          </p:nvSpPr>
          <p:spPr>
            <a:xfrm>
              <a:off x="961055" y="691614"/>
              <a:ext cx="10269888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Баллистической лаборатории на ENIAC выполнялись расчеты по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проблеме термоядерного оружия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прогнозам погоды в СССР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для предсказания направления выпадения ядерных осадков на случай ядерной войны,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инженерные расчёты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 стрельбы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включая таблицы стрельбы ядерными боеприпасами.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A58D618-510A-4916-A694-D1F11C532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422"/>
          <a:stretch/>
        </p:blipFill>
        <p:spPr>
          <a:xfrm>
            <a:off x="7370774" y="1477817"/>
            <a:ext cx="4526040" cy="509844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9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Mark I (1944)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D40CEE-F64C-43D5-90A1-FF8D21B1C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5" y="1477816"/>
            <a:ext cx="9819630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ext Plane">
            <a:extLst>
              <a:ext uri="{FF2B5EF4-FFF2-40B4-BE49-F238E27FC236}">
                <a16:creationId xmlns:a16="http://schemas.microsoft.com/office/drawing/2014/main" id="{664981A5-59A1-4F55-B288-0B59292A7615}"/>
              </a:ext>
            </a:extLst>
          </p:cNvPr>
          <p:cNvGrpSpPr/>
          <p:nvPr/>
        </p:nvGrpSpPr>
        <p:grpSpPr>
          <a:xfrm>
            <a:off x="5262282" y="5123222"/>
            <a:ext cx="5743534" cy="1500081"/>
            <a:chOff x="455691" y="307819"/>
            <a:chExt cx="11280617" cy="150008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11ACEEF-6BFC-4C2F-ABE5-F4CD9C03C18D}"/>
                </a:ext>
              </a:extLst>
            </p:cNvPr>
            <p:cNvSpPr/>
            <p:nvPr/>
          </p:nvSpPr>
          <p:spPr>
            <a:xfrm>
              <a:off x="455691" y="307819"/>
              <a:ext cx="11280617" cy="1500081"/>
            </a:xfrm>
            <a:prstGeom prst="roundRect">
              <a:avLst>
                <a:gd name="adj" fmla="val 2094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F8E56D8F-B771-4E03-B2F0-C671904F2E43}"/>
                </a:ext>
              </a:extLst>
            </p:cNvPr>
            <p:cNvSpPr txBox="1"/>
            <p:nvPr/>
          </p:nvSpPr>
          <p:spPr>
            <a:xfrm>
              <a:off x="961056" y="580806"/>
              <a:ext cx="102698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Сложение – около 0.3 секунд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Умножение – около 6 секунд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068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785232" y="2557840"/>
            <a:ext cx="5372521" cy="1742320"/>
            <a:chOff x="455691" y="307818"/>
            <a:chExt cx="11280617" cy="174232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742320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5998" y="394148"/>
              <a:ext cx="10080001" cy="1569660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Перфолента для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Mark I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8689F8-952C-4F38-999C-7B9F810B1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59" y="211389"/>
            <a:ext cx="4824909" cy="643522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310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1104844"/>
            <a:ext cx="11582399" cy="4648313"/>
            <a:chOff x="455691" y="307819"/>
            <a:chExt cx="11280617" cy="464831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4648313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Персональные компьютеры (ПК)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Моноблоки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Мобильные 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Нательные компьютеры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Микрокомпьютеры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Игровые 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Компьютеры особого назначения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Квантовые компьютеры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Виды компьютеров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733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Компьютерное обеспечение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34E5F9D-D1EB-45C0-ACD6-EBDB75FE1FFD}"/>
              </a:ext>
            </a:extLst>
          </p:cNvPr>
          <p:cNvSpPr/>
          <p:nvPr/>
        </p:nvSpPr>
        <p:spPr>
          <a:xfrm>
            <a:off x="6797964" y="2604655"/>
            <a:ext cx="3020291" cy="360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FE491-6F85-4FEB-B169-06B58866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60" y="1477815"/>
            <a:ext cx="11525081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95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871955"/>
            <a:ext cx="11582399" cy="5114091"/>
            <a:chOff x="455691" y="307818"/>
            <a:chExt cx="11280617" cy="511409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511409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Центральный процессор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Central Processing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CPU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Графический процессор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Graphics Processing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GPU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Охлаждение процессора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Оперативное запоминающее устройство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Random Access Memory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RAM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Твердотельный накопитель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Solid-State Drive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SSD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Жёсткий диск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Hard Disk Drive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HDD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Материнская плата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Power Supply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PSU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305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Центральный процессор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(CPU)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36CDA60-7E13-490A-8235-AE4F39A66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370" y="1477815"/>
            <a:ext cx="4763260" cy="5113902"/>
          </a:xfrm>
          <a:prstGeom prst="rect">
            <a:avLst/>
          </a:prstGeom>
          <a:noFill/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91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Видеокарта (внутри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C0647C-A349-46A0-9A92-E906FEFF2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32" y="1477814"/>
            <a:ext cx="7703937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5719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Видеокарта (снаружи)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0F06556-4EBD-4F96-8C29-ECAFDA48F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85" y="1477812"/>
            <a:ext cx="7718231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852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CPU vs GPU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918A976-8B5C-4918-9080-237376F9C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t="7969" r="2661" b="6678"/>
          <a:stretch/>
        </p:blipFill>
        <p:spPr>
          <a:xfrm>
            <a:off x="1133318" y="1477816"/>
            <a:ext cx="9925364" cy="509844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68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BC7C62-C0E0-4168-B4F6-131340F7F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7" y="1477815"/>
            <a:ext cx="6789147" cy="5132536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Text Plane">
            <a:extLst>
              <a:ext uri="{FF2B5EF4-FFF2-40B4-BE49-F238E27FC236}">
                <a16:creationId xmlns:a16="http://schemas.microsoft.com/office/drawing/2014/main" id="{4A39FF24-B25B-4225-83D5-44A154A0677A}"/>
              </a:ext>
            </a:extLst>
          </p:cNvPr>
          <p:cNvGrpSpPr/>
          <p:nvPr/>
        </p:nvGrpSpPr>
        <p:grpSpPr>
          <a:xfrm>
            <a:off x="7284384" y="1477816"/>
            <a:ext cx="4616450" cy="2351234"/>
            <a:chOff x="455691" y="307819"/>
            <a:chExt cx="11280617" cy="235123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02BFD91-923E-40D9-9EB3-33A38874E86C}"/>
                </a:ext>
              </a:extLst>
            </p:cNvPr>
            <p:cNvSpPr/>
            <p:nvPr/>
          </p:nvSpPr>
          <p:spPr>
            <a:xfrm>
              <a:off x="455691" y="307819"/>
              <a:ext cx="11280617" cy="2351234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ntent">
              <a:extLst>
                <a:ext uri="{FF2B5EF4-FFF2-40B4-BE49-F238E27FC236}">
                  <a16:creationId xmlns:a16="http://schemas.microsoft.com/office/drawing/2014/main" id="{2308FDF7-3A72-4C88-951A-4BFC88A831FD}"/>
                </a:ext>
              </a:extLst>
            </p:cNvPr>
            <p:cNvSpPr txBox="1"/>
            <p:nvPr/>
          </p:nvSpPr>
          <p:spPr>
            <a:xfrm>
              <a:off x="961058" y="513940"/>
              <a:ext cx="1026988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Устройство, способное выполнять </a:t>
              </a:r>
              <a:r>
                <a:rPr lang="ru-RU" sz="2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арифметические</a:t>
              </a: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</a:t>
              </a: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</a:t>
              </a: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без прямого вмешательства человека.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972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Башенный радиатор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3893058-86FA-46A2-8288-A6DD31C45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09" y="1477814"/>
            <a:ext cx="4821982" cy="509844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479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Жидкостное охлаждение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71A0734C-271B-62AE-5185-B14255E4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31" y="1477814"/>
            <a:ext cx="6818539" cy="51139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991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062033"/>
            <a:ext cx="10490408" cy="1120767"/>
            <a:chOff x="455691" y="307818"/>
            <a:chExt cx="11280617" cy="112076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120767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52703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ОЗУ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RAM)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AD50B5-8690-48DD-B50E-3FC6CBA53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18530" r="4761" b="22843"/>
          <a:stretch/>
        </p:blipFill>
        <p:spPr>
          <a:xfrm>
            <a:off x="580680" y="2451742"/>
            <a:ext cx="11030641" cy="3344226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9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779504" y="831047"/>
            <a:ext cx="10632992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869500" y="416167"/>
              <a:ext cx="10452999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Твердотельный накопитель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(SSD)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5B62895-F36B-4A30-B162-2A0CB04C1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5" b="17255"/>
          <a:stretch/>
        </p:blipFill>
        <p:spPr>
          <a:xfrm>
            <a:off x="5996722" y="2116981"/>
            <a:ext cx="5877919" cy="390997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FE16-1181-4A42-B876-89325F39F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0" y="2116981"/>
            <a:ext cx="5326442" cy="14843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50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Жёсткий диск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HDD)</a:t>
              </a:r>
            </a:p>
          </p:txBody>
        </p:sp>
      </p:grpSp>
      <p:pic>
        <p:nvPicPr>
          <p:cNvPr id="9" name="Content Placeholder 8" descr="A picture containing hard disc, electronics, drive&#10;&#10;Description automatically generated">
            <a:extLst>
              <a:ext uri="{FF2B5EF4-FFF2-40B4-BE49-F238E27FC236}">
                <a16:creationId xmlns:a16="http://schemas.microsoft.com/office/drawing/2014/main" id="{88F9208D-416D-A07C-260D-3DBBA59891D5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82" y="1477815"/>
            <a:ext cx="7664036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853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47393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Материнская плата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422C787-881A-4808-9AF7-7B42F500C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37" y="1763672"/>
            <a:ext cx="11729127" cy="462039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570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(PSU)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4FE626-8F77-42C8-92D3-8C586F9E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14" y="1477815"/>
            <a:ext cx="6697972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917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разъёмы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3AC6BF0-C732-46CF-9500-E3FB0B9BB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3" y="1477815"/>
            <a:ext cx="7854714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4943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Сертификаты БП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8858AF-B903-46A4-B541-47D55BEB1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34" y="1477815"/>
            <a:ext cx="8385932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0402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Системный блок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A73789-81EF-4A2B-B254-5A2917BE7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 b="6143"/>
          <a:stretch/>
        </p:blipFill>
        <p:spPr>
          <a:xfrm>
            <a:off x="2073490" y="1477815"/>
            <a:ext cx="8045020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833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Электрочайник – компьютер?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79BE4-97A6-4F56-9DA2-A96517EE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99" y="1477814"/>
            <a:ext cx="3849402" cy="5132536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81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871955"/>
            <a:ext cx="11582399" cy="5114091"/>
            <a:chOff x="455691" y="307818"/>
            <a:chExt cx="11280617" cy="511409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511409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мощнее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процессор, тем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сильнее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он греется, что требует более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лучшего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охлаждения.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Чем больше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пластин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у башенного радиатора, тем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больше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он может поглощать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тепло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Иногда у охлаждения выделяют параметр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TDP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(как и у процессора), который показывает, какую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максимальную тепловую мощность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теории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может отвести данное охлаждение. У процессора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TDP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отвечает за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максимальную выделяемую тепловую мощность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теории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Особенности охлаждения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506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871955"/>
            <a:ext cx="11582399" cy="5343976"/>
            <a:chOff x="455691" y="307818"/>
            <a:chExt cx="11280617" cy="534397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511409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сильнее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друг от друга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отличаются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плашки оперативной памяти, тем выше шанс, что система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будет работать исправно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Нестабильная работа системы может проявляться 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определённых приложениях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тогда как в целом система может работать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стабильно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Если в системе установлены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несколько плашек ОЗУ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с разной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частотой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таймингами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то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частоты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тайминги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ОЗУ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будут подгоняться под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самую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слабую плашку ОЗУ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Особенности оперативной памяти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636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1290053"/>
            <a:ext cx="11582399" cy="4277895"/>
            <a:chOff x="455691" y="307818"/>
            <a:chExt cx="11280617" cy="42778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4277895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Если у блока питания не будет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запаса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хотя бы в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15%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от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потребляемой системой мощности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то он будет работать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износ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с большой вероятностью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нестабильно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лучше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сертификат, тем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больше технологий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используется в блоке питания.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 из-за большой нагрузки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перегреться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что приведёт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 дестабилизации системы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Особенности блока питания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744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Мозг – компьютер?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0A6E9A-1960-4713-8102-B7B6AB84F336}"/>
              </a:ext>
            </a:extLst>
          </p:cNvPr>
          <p:cNvGrpSpPr/>
          <p:nvPr/>
        </p:nvGrpSpPr>
        <p:grpSpPr>
          <a:xfrm>
            <a:off x="2259013" y="1455430"/>
            <a:ext cx="7673975" cy="5154920"/>
            <a:chOff x="2259013" y="1455430"/>
            <a:chExt cx="7673975" cy="51549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6E1AE1-E0D9-4CD3-8874-527A721E9CBE}"/>
                </a:ext>
              </a:extLst>
            </p:cNvPr>
            <p:cNvSpPr/>
            <p:nvPr/>
          </p:nvSpPr>
          <p:spPr>
            <a:xfrm>
              <a:off x="2259013" y="1455430"/>
              <a:ext cx="7673975" cy="515492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909090"/>
              </a:solidFill>
            </a:ln>
            <a:effectLst>
              <a:outerShdw blurRad="50800" dist="165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8A6B03-B850-42B9-AC3B-C48065BB8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930" y="1479820"/>
              <a:ext cx="5106141" cy="5106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86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152-мм советская гаубица Д-1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AC4154-D45C-4881-BAF1-51F33379C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33" y="1477814"/>
            <a:ext cx="9147534" cy="514548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022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Таблица ОФ-530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/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О-530А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D7285E-52BD-4AA4-95B2-DBD6D9650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" t="19970" r="7566" b="11895"/>
          <a:stretch/>
        </p:blipFill>
        <p:spPr>
          <a:xfrm>
            <a:off x="1707971" y="1477815"/>
            <a:ext cx="8776059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6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«Вычислители»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8C7BD6-A5E8-4349-A49F-9E6CD76D1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6" b="8745"/>
          <a:stretch/>
        </p:blipFill>
        <p:spPr>
          <a:xfrm>
            <a:off x="1768699" y="1477816"/>
            <a:ext cx="8654603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3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Таблица стрельбы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" name="Text Plane">
            <a:extLst>
              <a:ext uri="{FF2B5EF4-FFF2-40B4-BE49-F238E27FC236}">
                <a16:creationId xmlns:a16="http://schemas.microsoft.com/office/drawing/2014/main" id="{A0EADBE9-B1FA-47D2-9A24-18326B3A1EB4}"/>
              </a:ext>
            </a:extLst>
          </p:cNvPr>
          <p:cNvGrpSpPr/>
          <p:nvPr/>
        </p:nvGrpSpPr>
        <p:grpSpPr>
          <a:xfrm>
            <a:off x="358035" y="1477816"/>
            <a:ext cx="7982853" cy="4098231"/>
            <a:chOff x="455691" y="307819"/>
            <a:chExt cx="11280617" cy="409823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C9E87E-7F7D-42B8-AD0A-2B0F92BD1343}"/>
                </a:ext>
              </a:extLst>
            </p:cNvPr>
            <p:cNvSpPr/>
            <p:nvPr/>
          </p:nvSpPr>
          <p:spPr>
            <a:xfrm>
              <a:off x="455691" y="307819"/>
              <a:ext cx="11280617" cy="4098231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F16E4A8-41ED-43AF-BFEB-63664A1AECBD}"/>
                </a:ext>
              </a:extLst>
            </p:cNvPr>
            <p:cNvSpPr txBox="1"/>
            <p:nvPr/>
          </p:nvSpPr>
          <p:spPr>
            <a:xfrm>
              <a:off x="961057" y="587219"/>
              <a:ext cx="10269884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Таблицы стрельбы рассчитывались для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каждого отдельного типа снаряда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орудия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перед принятием на вооружение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 различных комбинациях множества параметров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возвышение ствола, номер заряда, скорость снаряда, скорость ветра, температура воздуха, давление воздуха, температура заряда.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8B34B8-6AAA-486A-8664-109E107A8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1" t="5359" r="8248" b="9805"/>
          <a:stretch/>
        </p:blipFill>
        <p:spPr>
          <a:xfrm>
            <a:off x="8674632" y="1477815"/>
            <a:ext cx="3159333" cy="490528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1414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4756</TotalTime>
  <Words>582</Words>
  <Application>Microsoft Office PowerPoint</Application>
  <PresentationFormat>Widescreen</PresentationFormat>
  <Paragraphs>91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1342</cp:revision>
  <dcterms:created xsi:type="dcterms:W3CDTF">2022-04-04T07:38:37Z</dcterms:created>
  <dcterms:modified xsi:type="dcterms:W3CDTF">2025-09-23T05:57:20Z</dcterms:modified>
</cp:coreProperties>
</file>